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56" r:id="rId3"/>
    <p:sldId id="257" r:id="rId4"/>
    <p:sldId id="286" r:id="rId5"/>
    <p:sldId id="296" r:id="rId6"/>
    <p:sldId id="295" r:id="rId7"/>
    <p:sldId id="297" r:id="rId8"/>
    <p:sldId id="298" r:id="rId9"/>
  </p:sldIdLst>
  <p:sldSz cx="9144000" cy="6858000" type="screen4x3"/>
  <p:notesSz cx="6797675" cy="987425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2CA"/>
    <a:srgbClr val="0066FF"/>
    <a:srgbClr val="FF00FF"/>
    <a:srgbClr val="000099"/>
    <a:srgbClr val="0000FF"/>
    <a:srgbClr val="006600"/>
    <a:srgbClr val="008000"/>
    <a:srgbClr val="33CC33"/>
    <a:srgbClr val="FF66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7C0FD-4ED8-4E57-89CB-DBF0423995CD}" type="datetimeFigureOut">
              <a:rPr lang="de-AT" smtClean="0"/>
              <a:t>24.04.23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E5E21-1431-40F4-9615-7ACA0F8E3B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54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21F3AF4-0F47-4E00-8447-8275627213B7}" type="datetimeFigureOut">
              <a:rPr lang="de-AT" altLang="de-DE"/>
              <a:pPr>
                <a:defRPr/>
              </a:pPr>
              <a:t>24.04.23</a:t>
            </a:fld>
            <a:endParaRPr lang="de-AT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  <a:endParaRPr lang="de-AT" alt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60CE945F-C6D7-492E-A19A-D2496CB1553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770836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itchFamily="34" charset="-128"/>
            </a:endParaRPr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72DE72C-2068-41E9-81F7-8A7A965D667F}" type="slidenum">
              <a:rPr lang="de-AT" altLang="de-DE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de-AT" altLang="de-DE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172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550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147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436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88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112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096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213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19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2662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2247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 userDrawn="1"/>
        </p:nvSpPr>
        <p:spPr bwMode="auto">
          <a:xfrm>
            <a:off x="468313" y="6165850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027" name="Line 8"/>
          <p:cNvSpPr>
            <a:spLocks noChangeShapeType="1"/>
          </p:cNvSpPr>
          <p:nvPr userDrawn="1"/>
        </p:nvSpPr>
        <p:spPr bwMode="auto">
          <a:xfrm>
            <a:off x="539750" y="1052513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1031" name="Text Box 13"/>
          <p:cNvSpPr txBox="1">
            <a:spLocks noChangeArrowheads="1"/>
          </p:cNvSpPr>
          <p:nvPr userDrawn="1"/>
        </p:nvSpPr>
        <p:spPr bwMode="auto">
          <a:xfrm>
            <a:off x="3565525" y="6237288"/>
            <a:ext cx="1511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altLang="de-DE" sz="1000" dirty="0" err="1">
                <a:ea typeface="+mn-ea"/>
              </a:rPr>
              <a:t>www.schwechat.gv.at</a:t>
            </a:r>
            <a:endParaRPr lang="de-AT" altLang="de-DE" sz="1000" dirty="0">
              <a:ea typeface="+mn-ea"/>
            </a:endParaRPr>
          </a:p>
        </p:txBody>
      </p:sp>
      <p:sp>
        <p:nvSpPr>
          <p:cNvPr id="1032" name="Text Box 14"/>
          <p:cNvSpPr txBox="1">
            <a:spLocks noChangeArrowheads="1"/>
          </p:cNvSpPr>
          <p:nvPr userDrawn="1"/>
        </p:nvSpPr>
        <p:spPr bwMode="auto">
          <a:xfrm>
            <a:off x="6948488" y="6237288"/>
            <a:ext cx="172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altLang="de-DE" sz="1000">
                <a:ea typeface="+mn-ea"/>
              </a:rPr>
              <a:t>Stadtgemeinde Schwechat</a:t>
            </a:r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467544" y="6237312"/>
            <a:ext cx="194421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de-AT" altLang="de-DE" sz="1000" dirty="0">
                <a:ea typeface="+mn-ea"/>
              </a:rPr>
              <a:t>Rechnungsabschluss</a:t>
            </a:r>
            <a:r>
              <a:rPr lang="de-AT" altLang="de-DE" sz="1000" baseline="0" dirty="0">
                <a:ea typeface="+mn-ea"/>
              </a:rPr>
              <a:t> </a:t>
            </a:r>
            <a:r>
              <a:rPr lang="de-AT" altLang="de-DE" sz="1000" dirty="0">
                <a:ea typeface="+mn-ea"/>
              </a:rPr>
              <a:t>2022</a:t>
            </a:r>
          </a:p>
        </p:txBody>
      </p:sp>
      <p:pic>
        <p:nvPicPr>
          <p:cNvPr id="2" name="Picture 2" descr="Z:\Projekte\Vorlage StadtVielfalt Logo\Logo Schwechat\WAPPEN NEU 2019\Schwechat_WappenRGB_BD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153"/>
            <a:ext cx="559407" cy="77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Z:\Projekte\Vorlage StadtVielfalt Logo\Logo Schwechat\Stadt Land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186" y="226982"/>
            <a:ext cx="2303142" cy="76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 userDrawn="1"/>
        </p:nvSpPr>
        <p:spPr>
          <a:xfrm>
            <a:off x="9036495" y="0"/>
            <a:ext cx="107503" cy="3429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 userDrawn="1"/>
        </p:nvSpPr>
        <p:spPr>
          <a:xfrm rot="5400000">
            <a:off x="6120173" y="-2915902"/>
            <a:ext cx="107503" cy="5940153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Rechteck 14"/>
          <p:cNvSpPr/>
          <p:nvPr userDrawn="1"/>
        </p:nvSpPr>
        <p:spPr>
          <a:xfrm rot="10800000">
            <a:off x="-3403" y="3429000"/>
            <a:ext cx="107503" cy="3429000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Rechteck 15"/>
          <p:cNvSpPr/>
          <p:nvPr userDrawn="1"/>
        </p:nvSpPr>
        <p:spPr>
          <a:xfrm rot="5400000">
            <a:off x="2915815" y="3834172"/>
            <a:ext cx="107503" cy="5940153"/>
          </a:xfrm>
          <a:prstGeom prst="rect">
            <a:avLst/>
          </a:prstGeom>
          <a:solidFill>
            <a:srgbClr val="0082C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Rechtec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323939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9552" y="1700808"/>
            <a:ext cx="8280920" cy="2232248"/>
          </a:xfr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de-DE" altLang="de-DE" sz="6000" b="1" cap="all" dirty="0">
                <a:ln w="0"/>
                <a:solidFill>
                  <a:srgbClr val="FF00FF"/>
                </a:soli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+mj-ea"/>
                <a:cs typeface="+mj-cs"/>
              </a:rPr>
              <a:t>Rechnungsabschluss 2022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39552" y="4581128"/>
            <a:ext cx="8280920" cy="1368152"/>
          </a:xfr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altLang="de-DE" sz="2800" dirty="0">
                <a:ea typeface="ＭＳ Ｐゴシック" pitchFamily="34" charset="-128"/>
              </a:rPr>
              <a:t>Präsentation zur 478. Sitzung des Gemeinderates, </a:t>
            </a:r>
          </a:p>
          <a:p>
            <a:pPr eaLnBrk="1" hangingPunct="1"/>
            <a:r>
              <a:rPr lang="de-DE" altLang="de-DE" sz="2800" dirty="0">
                <a:ea typeface="ＭＳ Ｐゴシック" pitchFamily="34" charset="-128"/>
              </a:rPr>
              <a:t>am 30. März 2023, TOP 4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Inhaltsplatzhalter 2"/>
          <p:cNvSpPr>
            <a:spLocks noGrp="1"/>
          </p:cNvSpPr>
          <p:nvPr>
            <p:ph idx="1"/>
          </p:nvPr>
        </p:nvSpPr>
        <p:spPr bwMode="auto">
          <a:xfrm>
            <a:off x="539552" y="1781750"/>
            <a:ext cx="8280920" cy="43835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endParaRPr lang="de-AT" altLang="de-DE" sz="2400" u="sng" dirty="0">
              <a:ea typeface="ＭＳ Ｐゴシック" pitchFamily="34" charset="-128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AT" altLang="de-DE" sz="2400" u="sng" dirty="0">
                <a:ea typeface="ＭＳ Ｐゴシック" pitchFamily="34" charset="-128"/>
              </a:rPr>
              <a:t>Ergebnisrechnung:</a:t>
            </a:r>
            <a:r>
              <a:rPr lang="de-AT" altLang="de-DE" sz="2000" dirty="0">
                <a:ea typeface="ＭＳ Ｐゴシック" pitchFamily="34" charset="-128"/>
              </a:rPr>
              <a:t>	         RA 2022		1. NVA 2022</a:t>
            </a:r>
          </a:p>
          <a:p>
            <a:pPr marL="520700" eaLnBrk="1" hangingPunct="1">
              <a:buFont typeface="Arial" panose="020B0604020202020204" pitchFamily="34" charset="0"/>
              <a:buChar char="•"/>
            </a:pPr>
            <a:r>
              <a:rPr lang="de-AT" altLang="de-DE" sz="2000" dirty="0">
                <a:ea typeface="ＭＳ Ｐゴシック" pitchFamily="34" charset="-128"/>
              </a:rPr>
              <a:t>Aufwendungen:	  	€   80.837.608,30        € 82.132.100,00</a:t>
            </a:r>
          </a:p>
          <a:p>
            <a:pPr marL="520700" eaLnBrk="1" hangingPunct="1">
              <a:buFont typeface="Arial" panose="020B0604020202020204" pitchFamily="34" charset="0"/>
              <a:buChar char="•"/>
            </a:pPr>
            <a:r>
              <a:rPr lang="de-AT" altLang="de-DE" sz="2000" dirty="0">
                <a:ea typeface="ＭＳ Ｐゴシック" pitchFamily="34" charset="-128"/>
              </a:rPr>
              <a:t>Erträge:			€ 109.825.325,32        € 91.185.000,00</a:t>
            </a:r>
          </a:p>
          <a:p>
            <a:pPr marL="520700" eaLnBrk="1" hangingPunct="1">
              <a:buFont typeface="Wingdings" panose="05000000000000000000" pitchFamily="2" charset="2"/>
              <a:buChar char="§"/>
            </a:pPr>
            <a:r>
              <a:rPr lang="de-AT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Nettoergebnis:</a:t>
            </a:r>
            <a:r>
              <a:rPr lang="de-AT" altLang="de-DE" sz="2000" dirty="0">
                <a:ea typeface="ＭＳ Ｐゴシック" pitchFamily="34" charset="-128"/>
              </a:rPr>
              <a:t>			  </a:t>
            </a:r>
            <a:r>
              <a:rPr lang="de-AT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€  28.987.717,02</a:t>
            </a:r>
            <a:endParaRPr lang="de-AT" altLang="de-DE" sz="2400" u="sng" dirty="0">
              <a:ea typeface="ＭＳ Ｐゴシック" pitchFamily="34" charset="-128"/>
            </a:endParaRPr>
          </a:p>
          <a:p>
            <a:pPr marL="355600" indent="-355600" eaLnBrk="1" hangingPunct="1">
              <a:buFont typeface="Courier New" panose="02070309020205020404" pitchFamily="49" charset="0"/>
              <a:buChar char="o"/>
            </a:pPr>
            <a:r>
              <a:rPr lang="de-AT" altLang="de-DE" sz="2400" u="sng" dirty="0">
                <a:ea typeface="ＭＳ Ｐゴシック" pitchFamily="34" charset="-128"/>
              </a:rPr>
              <a:t>Finanzierungsergebnis:</a:t>
            </a:r>
            <a:r>
              <a:rPr lang="de-AT" altLang="de-DE" sz="2400" dirty="0">
                <a:ea typeface="ＭＳ Ｐゴシック" pitchFamily="34" charset="-128"/>
              </a:rPr>
              <a:t>	</a:t>
            </a:r>
            <a:r>
              <a:rPr lang="de-AT" altLang="de-DE" sz="2000" dirty="0">
                <a:ea typeface="ＭＳ Ｐゴシック" pitchFamily="34" charset="-128"/>
              </a:rPr>
              <a:t>         RA 2022		1. NVA 2022</a:t>
            </a:r>
            <a:endParaRPr lang="de-AT" altLang="de-DE" sz="2000" u="sng" dirty="0">
              <a:ea typeface="ＭＳ Ｐゴシック" pitchFamily="34" charset="-128"/>
            </a:endParaRPr>
          </a:p>
          <a:p>
            <a:pPr marL="520700" eaLnBrk="1" hangingPunct="1">
              <a:buFont typeface="Courier New" panose="02070309020205020404" pitchFamily="49" charset="0"/>
              <a:buChar char="o"/>
            </a:pPr>
            <a:r>
              <a:rPr lang="de-AT" altLang="de-DE" sz="2000" dirty="0">
                <a:ea typeface="ＭＳ Ｐゴシック" pitchFamily="34" charset="-128"/>
              </a:rPr>
              <a:t>Operative Gebarung:</a:t>
            </a:r>
          </a:p>
          <a:p>
            <a:pPr marL="520700" eaLnBrk="1" hangingPunct="1">
              <a:buFont typeface="Arial" panose="020B0604020202020204" pitchFamily="34" charset="0"/>
              <a:buChar char="•"/>
            </a:pPr>
            <a:r>
              <a:rPr lang="de-AT" altLang="de-DE" sz="2000" dirty="0">
                <a:ea typeface="ＭＳ Ｐゴシック" pitchFamily="34" charset="-128"/>
              </a:rPr>
              <a:t>Auszahlungen:		 €   69.640.862,29       € 72.795.400,00</a:t>
            </a:r>
          </a:p>
          <a:p>
            <a:pPr marL="522000" indent="-342000" eaLnBrk="1" hangingPunct="1"/>
            <a:r>
              <a:rPr lang="de-AT" altLang="de-DE" sz="2000" dirty="0">
                <a:ea typeface="ＭＳ Ｐゴシック" pitchFamily="34" charset="-128"/>
              </a:rPr>
              <a:t>Einzahlungen:		 €   96.984.582,30       € 88.392.400,00</a:t>
            </a:r>
          </a:p>
          <a:p>
            <a:pPr marL="522000" indent="-342000" eaLnBrk="1" hangingPunct="1">
              <a:buFont typeface="Wingdings" panose="05000000000000000000" pitchFamily="2" charset="2"/>
              <a:buChar char="§"/>
            </a:pPr>
            <a:r>
              <a:rPr lang="de-AT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Saldo operative Gebarung:	  € 27.343.720,01</a:t>
            </a:r>
          </a:p>
          <a:p>
            <a:pPr marL="177800" indent="0" eaLnBrk="1" hangingPunct="1">
              <a:buNone/>
            </a:pPr>
            <a:endParaRPr lang="de-AT" altLang="de-DE" sz="2000" b="1" dirty="0">
              <a:solidFill>
                <a:srgbClr val="00B050"/>
              </a:solidFill>
              <a:ea typeface="ＭＳ Ｐゴシック" pitchFamily="34" charset="-128"/>
            </a:endParaRPr>
          </a:p>
        </p:txBody>
      </p:sp>
      <p:sp>
        <p:nvSpPr>
          <p:cNvPr id="3076" name="Textfeld 3"/>
          <p:cNvSpPr txBox="1">
            <a:spLocks noChangeArrowheads="1"/>
          </p:cNvSpPr>
          <p:nvPr/>
        </p:nvSpPr>
        <p:spPr bwMode="auto">
          <a:xfrm>
            <a:off x="3347864" y="1196974"/>
            <a:ext cx="2448272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AT" altLang="de-DE" sz="3600" spc="100" dirty="0">
                <a:ea typeface="+mn-ea"/>
              </a:rPr>
              <a:t>Eckdaten</a:t>
            </a:r>
          </a:p>
        </p:txBody>
      </p:sp>
      <p:sp>
        <p:nvSpPr>
          <p:cNvPr id="3077" name="Titel 1"/>
          <p:cNvSpPr>
            <a:spLocks noGrp="1"/>
          </p:cNvSpPr>
          <p:nvPr>
            <p:ph type="title"/>
          </p:nvPr>
        </p:nvSpPr>
        <p:spPr bwMode="auto">
          <a:xfrm>
            <a:off x="530589" y="404664"/>
            <a:ext cx="5327650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AT" altLang="de-DE" sz="2000" dirty="0">
                <a:ea typeface="ＭＳ Ｐゴシック" pitchFamily="34" charset="-128"/>
              </a:rPr>
              <a:t>VBGM Christian Habisohn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Inhaltsplatzhalter 2"/>
          <p:cNvSpPr>
            <a:spLocks noGrp="1"/>
          </p:cNvSpPr>
          <p:nvPr>
            <p:ph idx="1"/>
          </p:nvPr>
        </p:nvSpPr>
        <p:spPr bwMode="auto">
          <a:xfrm>
            <a:off x="539552" y="1781750"/>
            <a:ext cx="8280920" cy="43835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22000" eaLnBrk="1" hangingPunct="1">
              <a:buFont typeface="Courier New" panose="02070309020205020404" pitchFamily="49" charset="0"/>
              <a:buChar char="o"/>
            </a:pPr>
            <a:r>
              <a:rPr lang="de-AT" altLang="de-DE" sz="2000" dirty="0">
                <a:ea typeface="ＭＳ Ｐゴシック" pitchFamily="34" charset="-128"/>
              </a:rPr>
              <a:t>Investive Gebarung:	         RA 2022		1. NVA 2022</a:t>
            </a:r>
          </a:p>
          <a:p>
            <a:pPr marL="522000" eaLnBrk="1" hangingPunct="1">
              <a:buFont typeface="Arial" panose="020B0604020202020204" pitchFamily="34" charset="0"/>
              <a:buChar char="•"/>
            </a:pPr>
            <a:r>
              <a:rPr lang="de-AT" altLang="de-DE" sz="2000" dirty="0">
                <a:ea typeface="ＭＳ Ｐゴシック" pitchFamily="34" charset="-128"/>
              </a:rPr>
              <a:t>Auszahlungen:		   €   9.432.261,93       € 12.892.300,00</a:t>
            </a:r>
          </a:p>
          <a:p>
            <a:pPr marL="522000" indent="-342000" eaLnBrk="1" hangingPunct="1">
              <a:buFont typeface="Arial" panose="020B0604020202020204" pitchFamily="34" charset="0"/>
              <a:buChar char="•"/>
            </a:pPr>
            <a:r>
              <a:rPr lang="de-AT" altLang="de-DE" sz="2000" dirty="0">
                <a:ea typeface="ＭＳ Ｐゴシック" pitchFamily="34" charset="-128"/>
              </a:rPr>
              <a:t>Einzahlungen:		   €   1.170.358,18       €   1.055.000,00</a:t>
            </a:r>
          </a:p>
          <a:p>
            <a:pPr marL="522900" eaLnBrk="1" hangingPunct="1"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Saldo investive Gebarung:	 -€   8.261.903,75</a:t>
            </a:r>
            <a:endParaRPr lang="de-AT" altLang="de-DE" sz="2000" b="1" dirty="0">
              <a:solidFill>
                <a:srgbClr val="00B050"/>
              </a:solidFill>
              <a:ea typeface="ＭＳ Ｐゴシック" pitchFamily="34" charset="-128"/>
            </a:endParaRPr>
          </a:p>
          <a:p>
            <a:pPr marL="522900" eaLnBrk="1" hangingPunct="1"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00B050"/>
                </a:solidFill>
                <a:ea typeface="ＭＳ Ｐゴシック" pitchFamily="34" charset="-128"/>
                <a:sym typeface="Wingdings" panose="05000000000000000000" pitchFamily="2" charset="2"/>
              </a:rPr>
              <a:t>Nettofinanzierungssaldo:		  </a:t>
            </a:r>
            <a:r>
              <a:rPr lang="de-DE" altLang="de-DE" sz="400" b="1" dirty="0">
                <a:solidFill>
                  <a:srgbClr val="00B050"/>
                </a:solidFill>
                <a:ea typeface="ＭＳ Ｐゴシック" pitchFamily="34" charset="-128"/>
                <a:sym typeface="Wingdings" panose="05000000000000000000" pitchFamily="2" charset="2"/>
              </a:rPr>
              <a:t> </a:t>
            </a:r>
            <a:r>
              <a:rPr lang="de-DE" altLang="de-DE" sz="2000" b="1" dirty="0">
                <a:solidFill>
                  <a:srgbClr val="00B050"/>
                </a:solidFill>
                <a:ea typeface="ＭＳ Ｐゴシック" pitchFamily="34" charset="-128"/>
                <a:sym typeface="Wingdings" panose="05000000000000000000" pitchFamily="2" charset="2"/>
              </a:rPr>
              <a:t>€ 19.081.816,26</a:t>
            </a:r>
            <a:endParaRPr lang="de-AT" altLang="de-DE" sz="2000" b="1" dirty="0">
              <a:solidFill>
                <a:srgbClr val="00B050"/>
              </a:solidFill>
              <a:ea typeface="ＭＳ Ｐゴシック" pitchFamily="34" charset="-128"/>
            </a:endParaRP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>
                <a:ea typeface="ＭＳ Ｐゴシック" pitchFamily="34" charset="-128"/>
              </a:rPr>
              <a:t>Finanzierungstätigkeit:	         </a:t>
            </a:r>
            <a:r>
              <a:rPr lang="de-AT" altLang="de-DE" sz="2000" dirty="0">
                <a:ea typeface="ＭＳ Ｐゴシック" pitchFamily="34" charset="-128"/>
              </a:rPr>
              <a:t>RA 2022		1. NVA 2022</a:t>
            </a:r>
            <a:endParaRPr lang="de-DE" altLang="de-DE" sz="2000" dirty="0">
              <a:ea typeface="ＭＳ Ｐゴシック" pitchFamily="34" charset="-128"/>
            </a:endParaRPr>
          </a:p>
          <a:p>
            <a:pPr marL="52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>
                <a:ea typeface="ＭＳ Ｐゴシック" pitchFamily="34" charset="-128"/>
              </a:rPr>
              <a:t>Auszahlungen:		   €   7.064.284,28       €   7.127.400,00</a:t>
            </a:r>
          </a:p>
          <a:p>
            <a:pPr marL="52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>
                <a:ea typeface="ＭＳ Ｐゴシック" pitchFamily="34" charset="-128"/>
              </a:rPr>
              <a:t>Einzahlungen:		   €   2.850.000,00       €   3.755.000,00</a:t>
            </a:r>
          </a:p>
          <a:p>
            <a:pPr marL="522900" eaLnBrk="1" hangingPunct="1"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Saldo Finanzierungstätigkeit:	 -€   4.214.284,28</a:t>
            </a:r>
          </a:p>
          <a:p>
            <a:pPr marL="522900" eaLnBrk="1" hangingPunct="1"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0070C0"/>
                </a:solidFill>
                <a:ea typeface="ＭＳ Ｐゴシック" pitchFamily="34" charset="-128"/>
              </a:rPr>
              <a:t>Saldo voranschlagswirksame Gebarung:	          € 14.867.531,98</a:t>
            </a:r>
          </a:p>
          <a:p>
            <a:pPr marL="522900" eaLnBrk="1" hangingPunct="1">
              <a:buFont typeface="Wingdings" panose="05000000000000000000" pitchFamily="2" charset="2"/>
              <a:buChar char="§"/>
            </a:pPr>
            <a:r>
              <a:rPr lang="de-DE" altLang="de-DE" sz="2000" b="1" dirty="0">
                <a:solidFill>
                  <a:srgbClr val="0070C0"/>
                </a:solidFill>
                <a:ea typeface="ＭＳ Ｐゴシック" pitchFamily="34" charset="-128"/>
              </a:rPr>
              <a:t>Saldo inklusive nicht voranschlagswirksamer Gebarung:</a:t>
            </a:r>
          </a:p>
          <a:p>
            <a:pPr marL="180000" indent="0" eaLnBrk="1" hangingPunct="1">
              <a:buNone/>
            </a:pPr>
            <a:r>
              <a:rPr lang="de-DE" altLang="de-DE" sz="2000" b="1" dirty="0">
                <a:solidFill>
                  <a:srgbClr val="0070C0"/>
                </a:solidFill>
                <a:ea typeface="ＭＳ Ｐゴシック" pitchFamily="34" charset="-128"/>
              </a:rPr>
              <a:t>						          € 15.188.096,81</a:t>
            </a:r>
            <a:endParaRPr lang="de-AT" altLang="de-DE" sz="2000" b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076" name="Textfeld 3"/>
          <p:cNvSpPr txBox="1">
            <a:spLocks noChangeArrowheads="1"/>
          </p:cNvSpPr>
          <p:nvPr/>
        </p:nvSpPr>
        <p:spPr bwMode="auto">
          <a:xfrm>
            <a:off x="3347864" y="1196974"/>
            <a:ext cx="2448272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AT" altLang="de-DE" sz="3600" spc="100" dirty="0">
                <a:ea typeface="+mn-ea"/>
              </a:rPr>
              <a:t>Eckdaten</a:t>
            </a:r>
          </a:p>
        </p:txBody>
      </p:sp>
      <p:sp>
        <p:nvSpPr>
          <p:cNvPr id="3077" name="Titel 1"/>
          <p:cNvSpPr>
            <a:spLocks noGrp="1"/>
          </p:cNvSpPr>
          <p:nvPr>
            <p:ph type="title"/>
          </p:nvPr>
        </p:nvSpPr>
        <p:spPr bwMode="auto">
          <a:xfrm>
            <a:off x="530589" y="414090"/>
            <a:ext cx="5327650" cy="4946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AT" altLang="de-DE" sz="2000" dirty="0">
                <a:ea typeface="ＭＳ Ｐゴシック" pitchFamily="34" charset="-128"/>
              </a:rPr>
              <a:t>VBGM Christian Habisohn</a:t>
            </a:r>
          </a:p>
        </p:txBody>
      </p:sp>
    </p:spTree>
    <p:extLst>
      <p:ext uri="{BB962C8B-B14F-4D97-AF65-F5344CB8AC3E}">
        <p14:creationId xmlns:p14="http://schemas.microsoft.com/office/powerpoint/2010/main" val="39733639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Inhaltsplatzhalter 2"/>
          <p:cNvSpPr>
            <a:spLocks noGrp="1"/>
          </p:cNvSpPr>
          <p:nvPr>
            <p:ph idx="1"/>
          </p:nvPr>
        </p:nvSpPr>
        <p:spPr bwMode="auto">
          <a:xfrm>
            <a:off x="539552" y="1781750"/>
            <a:ext cx="8280920" cy="43835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400" u="sng" dirty="0">
                <a:ea typeface="ＭＳ Ｐゴシック" pitchFamily="34" charset="-128"/>
              </a:rPr>
              <a:t>Vermögensrechnung:</a:t>
            </a:r>
            <a:r>
              <a:rPr lang="de-DE" altLang="de-DE" sz="2400" dirty="0">
                <a:ea typeface="ＭＳ Ｐゴシック" pitchFamily="34" charset="-128"/>
              </a:rPr>
              <a:t>	         </a:t>
            </a:r>
            <a:r>
              <a:rPr lang="de-AT" altLang="de-DE" sz="2000" dirty="0">
                <a:ea typeface="ＭＳ Ｐゴシック" pitchFamily="34" charset="-128"/>
              </a:rPr>
              <a:t>RA 2022		    RA 2021</a:t>
            </a:r>
          </a:p>
          <a:p>
            <a:pPr marL="522900" eaLnBrk="1" hangingPunct="1">
              <a:buFont typeface="Arial" panose="020B0604020202020204" pitchFamily="34" charset="0"/>
              <a:buChar char="•"/>
            </a:pPr>
            <a:r>
              <a:rPr lang="de-DE" altLang="de-DE" sz="2000" dirty="0">
                <a:ea typeface="ＭＳ Ｐゴシック" pitchFamily="34" charset="-128"/>
              </a:rPr>
              <a:t>Gesamtsumme:		   € 308.308.873,24    € 293.178.625,66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endParaRPr lang="de-DE" altLang="de-DE" sz="1000" dirty="0">
              <a:ea typeface="ＭＳ Ｐゴシック" pitchFamily="34" charset="-128"/>
            </a:endParaRP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>
                <a:ea typeface="ＭＳ Ｐゴシック" pitchFamily="34" charset="-128"/>
              </a:rPr>
              <a:t>Darlehensaufnahmen:	   €     2.850.000,00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>
                <a:ea typeface="ＭＳ Ｐゴシック" pitchFamily="34" charset="-128"/>
              </a:rPr>
              <a:t>Darlehenstilgungen:	   €     7.127.596,91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AT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Netto-Neuverschuldung:</a:t>
            </a:r>
            <a:r>
              <a:rPr lang="de-AT" altLang="de-DE" sz="2000" dirty="0">
                <a:ea typeface="ＭＳ Ｐゴシック" pitchFamily="34" charset="-128"/>
              </a:rPr>
              <a:t>	  </a:t>
            </a:r>
            <a:r>
              <a:rPr lang="de-AT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-€     4.277.596,91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>
                <a:ea typeface="ＭＳ Ｐゴシック" pitchFamily="34" charset="-128"/>
              </a:rPr>
              <a:t>Zinsen für Darlehen:	   €        967.889,85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>
                <a:ea typeface="ＭＳ Ｐゴシック" pitchFamily="34" charset="-128"/>
              </a:rPr>
              <a:t>Zinsenzuschüsse / </a:t>
            </a:r>
            <a:r>
              <a:rPr lang="de-DE" altLang="de-DE" sz="2000" dirty="0" err="1">
                <a:ea typeface="ＭＳ Ｐゴシック" pitchFamily="34" charset="-128"/>
              </a:rPr>
              <a:t>Ersätze</a:t>
            </a:r>
            <a:r>
              <a:rPr lang="de-DE" altLang="de-DE" sz="2000" dirty="0">
                <a:ea typeface="ＭＳ Ｐゴシック" pitchFamily="34" charset="-128"/>
              </a:rPr>
              <a:t>:	   €                   </a:t>
            </a:r>
            <a:r>
              <a:rPr lang="de-DE" altLang="de-DE" sz="400" dirty="0">
                <a:ea typeface="ＭＳ Ｐゴシック" pitchFamily="34" charset="-128"/>
              </a:rPr>
              <a:t> </a:t>
            </a:r>
            <a:r>
              <a:rPr lang="de-DE" altLang="de-DE" sz="2000" dirty="0">
                <a:ea typeface="ＭＳ Ｐゴシック" pitchFamily="34" charset="-128"/>
              </a:rPr>
              <a:t>0,00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>
                <a:ea typeface="ＭＳ Ｐゴシック" pitchFamily="34" charset="-128"/>
              </a:rPr>
              <a:t>Gesamtschuldenstand am 31.12.2022:	         €  46.498.883,49</a:t>
            </a:r>
          </a:p>
          <a:p>
            <a:pPr marL="1800000" eaLnBrk="1" hangingPunct="1">
              <a:buFont typeface="Symbol" panose="05050102010706020507" pitchFamily="18" charset="2"/>
              <a:buChar char="-"/>
            </a:pPr>
            <a:r>
              <a:rPr lang="de-DE" altLang="de-DE" sz="1600" dirty="0">
                <a:ea typeface="ＭＳ Ｐゴシック" pitchFamily="34" charset="-128"/>
              </a:rPr>
              <a:t>Schuldenstand am 01.01.2022:	           €    50.776.480,40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>
                <a:ea typeface="ＭＳ Ｐゴシック" pitchFamily="34" charset="-128"/>
              </a:rPr>
              <a:t>Maastricht – Schuldenstand am 31.12.2022:         €  13.290.783,63</a:t>
            </a:r>
          </a:p>
          <a:p>
            <a:pPr marL="522900" eaLnBrk="1" hangingPunct="1">
              <a:buFont typeface="Courier New" panose="02070309020205020404" pitchFamily="49" charset="0"/>
              <a:buChar char="o"/>
            </a:pPr>
            <a:r>
              <a:rPr lang="de-DE" altLang="de-DE" sz="2000" dirty="0" err="1">
                <a:ea typeface="ＭＳ Ｐゴシック" pitchFamily="34" charset="-128"/>
              </a:rPr>
              <a:t>Maastrichtergebnis</a:t>
            </a:r>
            <a:r>
              <a:rPr lang="de-DE" altLang="de-DE" sz="2000" dirty="0">
                <a:ea typeface="ＭＳ Ｐゴシック" pitchFamily="34" charset="-128"/>
              </a:rPr>
              <a:t>:				         €    7.634.474,08</a:t>
            </a:r>
          </a:p>
          <a:p>
            <a:pPr marL="180000" indent="0" eaLnBrk="1" hangingPunct="1">
              <a:buNone/>
            </a:pPr>
            <a:endParaRPr lang="de-AT" altLang="de-DE" sz="2000" dirty="0">
              <a:ea typeface="ＭＳ Ｐゴシック" pitchFamily="34" charset="-128"/>
            </a:endParaRPr>
          </a:p>
        </p:txBody>
      </p:sp>
      <p:sp>
        <p:nvSpPr>
          <p:cNvPr id="3076" name="Textfeld 3"/>
          <p:cNvSpPr txBox="1">
            <a:spLocks noChangeArrowheads="1"/>
          </p:cNvSpPr>
          <p:nvPr/>
        </p:nvSpPr>
        <p:spPr bwMode="auto">
          <a:xfrm>
            <a:off x="3347864" y="1196974"/>
            <a:ext cx="2448272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AT" altLang="de-DE" sz="3600" spc="100" dirty="0">
                <a:ea typeface="+mn-ea"/>
              </a:rPr>
              <a:t>Eckdaten</a:t>
            </a:r>
          </a:p>
        </p:txBody>
      </p:sp>
      <p:sp>
        <p:nvSpPr>
          <p:cNvPr id="3077" name="Titel 1"/>
          <p:cNvSpPr>
            <a:spLocks noGrp="1"/>
          </p:cNvSpPr>
          <p:nvPr>
            <p:ph type="title"/>
          </p:nvPr>
        </p:nvSpPr>
        <p:spPr bwMode="auto">
          <a:xfrm>
            <a:off x="530589" y="414090"/>
            <a:ext cx="5327650" cy="4946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AT" altLang="de-DE" sz="2000" dirty="0">
                <a:ea typeface="ＭＳ Ｐゴシック" pitchFamily="34" charset="-128"/>
              </a:rPr>
              <a:t>VBGM Christian Habisohn</a:t>
            </a:r>
          </a:p>
        </p:txBody>
      </p:sp>
    </p:spTree>
    <p:extLst>
      <p:ext uri="{BB962C8B-B14F-4D97-AF65-F5344CB8AC3E}">
        <p14:creationId xmlns:p14="http://schemas.microsoft.com/office/powerpoint/2010/main" val="2269295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Inhaltsplatzhalter 2"/>
          <p:cNvSpPr>
            <a:spLocks noGrp="1"/>
          </p:cNvSpPr>
          <p:nvPr>
            <p:ph idx="1"/>
          </p:nvPr>
        </p:nvSpPr>
        <p:spPr bwMode="auto">
          <a:xfrm>
            <a:off x="539552" y="1781750"/>
            <a:ext cx="8280920" cy="43835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endParaRPr lang="de-AT" altLang="de-DE" sz="2400" dirty="0">
              <a:ea typeface="ＭＳ Ｐゴシック" pitchFamily="34" charset="-128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AT" altLang="de-DE" sz="2400" dirty="0">
                <a:ea typeface="ＭＳ Ｐゴシック" pitchFamily="34" charset="-128"/>
              </a:rPr>
              <a:t>Gesamtrücklagen am 31.12.2022:</a:t>
            </a:r>
            <a:r>
              <a:rPr lang="de-AT" altLang="de-DE" sz="2000" dirty="0">
                <a:ea typeface="ＭＳ Ｐゴシック" pitchFamily="34" charset="-128"/>
              </a:rPr>
              <a:t>    € 65.878.344,44</a:t>
            </a:r>
          </a:p>
          <a:p>
            <a:pPr marL="896400" indent="-356400" eaLnBrk="1" hangingPunct="1">
              <a:buFont typeface="Symbol" panose="05050102010706020507" pitchFamily="18" charset="2"/>
              <a:buChar char="-"/>
            </a:pPr>
            <a:r>
              <a:rPr lang="de-DE" altLang="de-DE" sz="1600" dirty="0">
                <a:ea typeface="ＭＳ Ｐゴシック" pitchFamily="34" charset="-128"/>
              </a:rPr>
              <a:t>davon allgemeine Haushaltsrücklage:		 € 17.001.187,57</a:t>
            </a:r>
            <a:endParaRPr lang="de-AT" altLang="de-DE" sz="1600" dirty="0">
              <a:ea typeface="ＭＳ Ｐゴシック" pitchFamily="34" charset="-128"/>
            </a:endParaRPr>
          </a:p>
          <a:p>
            <a:pPr marL="896938" indent="-355600" eaLnBrk="1" hangingPunct="1">
              <a:buFont typeface="Symbol" panose="05050102010706020507" pitchFamily="18" charset="2"/>
              <a:buChar char="-"/>
            </a:pPr>
            <a:r>
              <a:rPr lang="de-AT" altLang="de-DE" sz="1600" dirty="0">
                <a:ea typeface="ＭＳ Ｐゴシック" pitchFamily="34" charset="-128"/>
              </a:rPr>
              <a:t>davon zweckgebundene Haushaltsrücklagen:	 €   3.877.156,87</a:t>
            </a:r>
          </a:p>
          <a:p>
            <a:pPr marL="896938" indent="-355600" eaLnBrk="1" hangingPunct="1">
              <a:buFont typeface="Symbol" panose="05050102010706020507" pitchFamily="18" charset="2"/>
              <a:buChar char="-"/>
            </a:pPr>
            <a:r>
              <a:rPr lang="de-AT" altLang="de-DE" sz="1600" dirty="0">
                <a:ea typeface="ＭＳ Ｐゴシック" pitchFamily="34" charset="-128"/>
              </a:rPr>
              <a:t>davon nicht finanzwirksame EB-Rücklage:	 € 45.000.000,00</a:t>
            </a:r>
          </a:p>
          <a:p>
            <a:pPr marL="541338" indent="-363538" eaLnBrk="1" hangingPunct="1">
              <a:buFont typeface="Courier New" panose="02070309020205020404" pitchFamily="49" charset="0"/>
              <a:buChar char="o"/>
            </a:pPr>
            <a:r>
              <a:rPr lang="de-AT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Erhöhung der Rücklagen:		         </a:t>
            </a:r>
            <a:r>
              <a:rPr lang="de-AT" altLang="de-DE" sz="500" b="1" dirty="0">
                <a:solidFill>
                  <a:srgbClr val="00B050"/>
                </a:solidFill>
                <a:ea typeface="ＭＳ Ｐゴシック" pitchFamily="34" charset="-128"/>
              </a:rPr>
              <a:t> </a:t>
            </a:r>
            <a:r>
              <a:rPr lang="de-AT" altLang="de-DE" sz="2000" b="1" dirty="0">
                <a:solidFill>
                  <a:srgbClr val="00B050"/>
                </a:solidFill>
                <a:ea typeface="ＭＳ Ｐゴシック" pitchFamily="34" charset="-128"/>
              </a:rPr>
              <a:t>€ 11.915.901,64</a:t>
            </a:r>
          </a:p>
          <a:p>
            <a:pPr marL="342000" indent="-342000"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>
                <a:ea typeface="ＭＳ Ｐゴシック" pitchFamily="34" charset="-128"/>
              </a:rPr>
              <a:t>Neubewertungsrücklage:	</a:t>
            </a:r>
            <a:r>
              <a:rPr lang="de-DE" altLang="de-DE" sz="2000" dirty="0">
                <a:ea typeface="ＭＳ Ｐゴシック" pitchFamily="34" charset="-128"/>
              </a:rPr>
              <a:t>         €                 </a:t>
            </a:r>
            <a:r>
              <a:rPr lang="de-DE" altLang="de-DE" sz="800" dirty="0">
                <a:ea typeface="ＭＳ Ｐゴシック" pitchFamily="34" charset="-128"/>
              </a:rPr>
              <a:t> </a:t>
            </a:r>
            <a:r>
              <a:rPr lang="de-DE" altLang="de-DE" sz="2000" dirty="0">
                <a:ea typeface="ＭＳ Ｐゴシック" pitchFamily="34" charset="-128"/>
              </a:rPr>
              <a:t>0,00</a:t>
            </a:r>
            <a:endParaRPr lang="de-AT" altLang="de-DE" sz="2400" dirty="0">
              <a:ea typeface="ＭＳ Ｐゴシック" pitchFamily="34" charset="-128"/>
            </a:endParaRPr>
          </a:p>
          <a:p>
            <a:pPr marL="342000" indent="-342000" eaLnBrk="1" hangingPunct="1">
              <a:buFont typeface="Courier New" panose="02070309020205020404" pitchFamily="49" charset="0"/>
              <a:buChar char="o"/>
            </a:pPr>
            <a:r>
              <a:rPr lang="de-AT" altLang="de-DE" sz="2400" dirty="0">
                <a:ea typeface="ＭＳ Ｐゴシック" pitchFamily="34" charset="-128"/>
              </a:rPr>
              <a:t>Rückstellungen für Haftungen am 31.12.2022:</a:t>
            </a:r>
          </a:p>
          <a:p>
            <a:pPr marL="0" indent="0" eaLnBrk="1" hangingPunct="1">
              <a:buNone/>
            </a:pPr>
            <a:r>
              <a:rPr lang="de-AT" altLang="de-DE" sz="2000" dirty="0">
                <a:ea typeface="ＭＳ Ｐゴシック" pitchFamily="34" charset="-128"/>
              </a:rPr>
              <a:t>					         €   1.963.876,86</a:t>
            </a:r>
          </a:p>
          <a:p>
            <a:pPr eaLnBrk="1" hangingPunct="1">
              <a:spcBef>
                <a:spcPts val="24"/>
              </a:spcBef>
              <a:buFont typeface="Courier New" panose="02070309020205020404" pitchFamily="49" charset="0"/>
              <a:buChar char="o"/>
            </a:pPr>
            <a:r>
              <a:rPr lang="de-DE" altLang="de-DE" sz="2400" dirty="0">
                <a:ea typeface="ＭＳ Ｐゴシック" pitchFamily="34" charset="-128"/>
              </a:rPr>
              <a:t>Leistungen für das Personal:	</a:t>
            </a:r>
            <a:r>
              <a:rPr lang="de-DE" altLang="de-DE" sz="2000" dirty="0">
                <a:ea typeface="ＭＳ Ｐゴシック" pitchFamily="34" charset="-128"/>
              </a:rPr>
              <a:t>         € 24.071.492,40</a:t>
            </a:r>
          </a:p>
          <a:p>
            <a:pPr eaLnBrk="1" hangingPunct="1">
              <a:spcBef>
                <a:spcPts val="24"/>
              </a:spcBef>
              <a:buFont typeface="Courier New" panose="02070309020205020404" pitchFamily="49" charset="0"/>
              <a:buChar char="o"/>
            </a:pPr>
            <a:r>
              <a:rPr lang="de-DE" altLang="de-DE" sz="2400" dirty="0">
                <a:ea typeface="ＭＳ Ｐゴシック" pitchFamily="34" charset="-128"/>
              </a:rPr>
              <a:t>Haushaltspotential:	</a:t>
            </a:r>
            <a:r>
              <a:rPr lang="de-DE" altLang="de-DE" sz="2000" dirty="0">
                <a:ea typeface="ＭＳ Ｐゴシック" pitchFamily="34" charset="-128"/>
              </a:rPr>
              <a:t>	         € 19.512.723,85</a:t>
            </a:r>
            <a:endParaRPr lang="de-AT" altLang="de-DE" sz="2000" b="1" dirty="0">
              <a:solidFill>
                <a:srgbClr val="00B050"/>
              </a:solidFill>
              <a:ea typeface="ＭＳ Ｐゴシック" pitchFamily="34" charset="-128"/>
            </a:endParaRPr>
          </a:p>
          <a:p>
            <a:pPr marL="0" indent="0" eaLnBrk="1" hangingPunct="1">
              <a:spcBef>
                <a:spcPts val="24"/>
              </a:spcBef>
              <a:buNone/>
            </a:pPr>
            <a:endParaRPr lang="de-AT" altLang="de-DE" sz="2400" dirty="0">
              <a:ea typeface="ＭＳ Ｐゴシック" pitchFamily="34" charset="-128"/>
            </a:endParaRPr>
          </a:p>
        </p:txBody>
      </p:sp>
      <p:sp>
        <p:nvSpPr>
          <p:cNvPr id="3076" name="Textfeld 3"/>
          <p:cNvSpPr txBox="1">
            <a:spLocks noChangeArrowheads="1"/>
          </p:cNvSpPr>
          <p:nvPr/>
        </p:nvSpPr>
        <p:spPr bwMode="auto">
          <a:xfrm>
            <a:off x="3347864" y="1196974"/>
            <a:ext cx="2448272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AT" altLang="de-DE" sz="3600" spc="100" dirty="0">
                <a:ea typeface="+mn-ea"/>
              </a:rPr>
              <a:t>Eckdaten</a:t>
            </a:r>
          </a:p>
        </p:txBody>
      </p:sp>
      <p:sp>
        <p:nvSpPr>
          <p:cNvPr id="3077" name="Titel 1"/>
          <p:cNvSpPr>
            <a:spLocks noGrp="1"/>
          </p:cNvSpPr>
          <p:nvPr>
            <p:ph type="title"/>
          </p:nvPr>
        </p:nvSpPr>
        <p:spPr bwMode="auto">
          <a:xfrm>
            <a:off x="530589" y="414090"/>
            <a:ext cx="5327650" cy="4946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AT" altLang="de-DE" sz="2000" dirty="0">
                <a:ea typeface="ＭＳ Ｐゴシック" pitchFamily="34" charset="-128"/>
              </a:rPr>
              <a:t>VBGM Christian Habisohn</a:t>
            </a:r>
          </a:p>
        </p:txBody>
      </p:sp>
    </p:spTree>
    <p:extLst>
      <p:ext uri="{BB962C8B-B14F-4D97-AF65-F5344CB8AC3E}">
        <p14:creationId xmlns:p14="http://schemas.microsoft.com/office/powerpoint/2010/main" val="29978609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Inhaltsplatzhalter 2"/>
          <p:cNvSpPr>
            <a:spLocks noGrp="1"/>
          </p:cNvSpPr>
          <p:nvPr>
            <p:ph idx="1"/>
          </p:nvPr>
        </p:nvSpPr>
        <p:spPr bwMode="auto">
          <a:xfrm>
            <a:off x="539552" y="1556792"/>
            <a:ext cx="8280920" cy="45365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endParaRPr lang="de-AT" altLang="de-DE" sz="2400" dirty="0">
              <a:ea typeface="ＭＳ Ｐゴシック" pitchFamily="34" charset="-128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AT" altLang="de-DE" sz="2400" dirty="0">
                <a:ea typeface="ＭＳ Ｐゴシック" pitchFamily="34" charset="-128"/>
              </a:rPr>
              <a:t>Wasserversorgung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Wasseranschlüsse und Instandhaltungsmaßnahmen	€    401.139,36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Wasserleitungsbauten und Kleinmaßnahmen	€    547.989,55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Fremdmittelaufnahme	€              </a:t>
            </a:r>
            <a:r>
              <a:rPr lang="de-AT" altLang="de-DE" sz="1200" dirty="0">
                <a:ea typeface="ＭＳ Ｐゴシック" pitchFamily="34" charset="-128"/>
              </a:rPr>
              <a:t> </a:t>
            </a:r>
            <a:r>
              <a:rPr lang="de-AT" altLang="de-DE" sz="1600" dirty="0">
                <a:ea typeface="ＭＳ Ｐゴシック" pitchFamily="34" charset="-128"/>
              </a:rPr>
              <a:t>0,00	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Schuldendienst	€    465.942,17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Schuldenstand	€ 1.469.786,80	</a:t>
            </a:r>
          </a:p>
          <a:p>
            <a:pPr marL="342000" indent="-342000" eaLnBrk="1" hangingPunct="1">
              <a:buFont typeface="Courier New" panose="02070309020205020404" pitchFamily="49" charset="0"/>
              <a:buChar char="o"/>
            </a:pPr>
            <a:r>
              <a:rPr lang="de-DE" altLang="de-DE" sz="2400" dirty="0">
                <a:ea typeface="ＭＳ Ｐゴシック" pitchFamily="34" charset="-128"/>
              </a:rPr>
              <a:t>Abwasserbeseitigung</a:t>
            </a:r>
          </a:p>
          <a:p>
            <a:pPr marL="742050" lvl="1" indent="-342000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DE" altLang="de-DE" sz="1600" dirty="0">
                <a:ea typeface="ＭＳ Ｐゴシック" pitchFamily="34" charset="-128"/>
              </a:rPr>
              <a:t>Kanalanschlüsse und Instandhaltungen	€    227.597,26</a:t>
            </a:r>
          </a:p>
          <a:p>
            <a:pPr marL="742050" lvl="1" indent="-342000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DE" altLang="de-DE" sz="1600" dirty="0">
                <a:ea typeface="ＭＳ Ｐゴシック" pitchFamily="34" charset="-128"/>
              </a:rPr>
              <a:t>Erneuerung Kanalleitungen	€ 1.258.711,94</a:t>
            </a:r>
          </a:p>
          <a:p>
            <a:pPr marL="742050" lvl="1" indent="-342000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DE" altLang="de-DE" sz="1600" dirty="0">
                <a:ea typeface="ＭＳ Ｐゴシック" pitchFamily="34" charset="-128"/>
              </a:rPr>
              <a:t>Reinigung Schmutzwässer	€    815.127,42</a:t>
            </a:r>
          </a:p>
          <a:p>
            <a:pPr marL="742050" lvl="1" indent="-342000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Fremdmittelaufnahme	€              </a:t>
            </a:r>
            <a:r>
              <a:rPr lang="de-AT" altLang="de-DE" sz="1200" dirty="0">
                <a:ea typeface="ＭＳ Ｐゴシック" pitchFamily="34" charset="-128"/>
              </a:rPr>
              <a:t> </a:t>
            </a:r>
            <a:r>
              <a:rPr lang="de-AT" altLang="de-DE" sz="1600" dirty="0">
                <a:ea typeface="ＭＳ Ｐゴシック" pitchFamily="34" charset="-128"/>
              </a:rPr>
              <a:t>0,00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Schuldendienst	€    817.554,95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Schuldenstand	€ 2.829.271,93</a:t>
            </a:r>
          </a:p>
        </p:txBody>
      </p:sp>
      <p:sp>
        <p:nvSpPr>
          <p:cNvPr id="3076" name="Textfeld 3"/>
          <p:cNvSpPr txBox="1">
            <a:spLocks noChangeArrowheads="1"/>
          </p:cNvSpPr>
          <p:nvPr/>
        </p:nvSpPr>
        <p:spPr bwMode="auto">
          <a:xfrm>
            <a:off x="323528" y="1196974"/>
            <a:ext cx="8496944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AT" altLang="de-DE" sz="3600" spc="100" dirty="0">
                <a:ea typeface="+mn-ea"/>
              </a:rPr>
              <a:t>Betriebe mit marktbestimmter Tätigkeit</a:t>
            </a:r>
          </a:p>
        </p:txBody>
      </p:sp>
      <p:sp>
        <p:nvSpPr>
          <p:cNvPr id="3077" name="Titel 1"/>
          <p:cNvSpPr>
            <a:spLocks noGrp="1"/>
          </p:cNvSpPr>
          <p:nvPr>
            <p:ph type="title"/>
          </p:nvPr>
        </p:nvSpPr>
        <p:spPr bwMode="auto">
          <a:xfrm>
            <a:off x="530589" y="414090"/>
            <a:ext cx="5327650" cy="4946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AT" altLang="de-DE" sz="2000" dirty="0">
                <a:ea typeface="ＭＳ Ｐゴシック" pitchFamily="34" charset="-128"/>
              </a:rPr>
              <a:t>VBGM Christian Habisohn</a:t>
            </a:r>
          </a:p>
        </p:txBody>
      </p:sp>
    </p:spTree>
    <p:extLst>
      <p:ext uri="{BB962C8B-B14F-4D97-AF65-F5344CB8AC3E}">
        <p14:creationId xmlns:p14="http://schemas.microsoft.com/office/powerpoint/2010/main" val="1460062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Inhaltsplatzhalter 2"/>
          <p:cNvSpPr>
            <a:spLocks noGrp="1"/>
          </p:cNvSpPr>
          <p:nvPr>
            <p:ph idx="1"/>
          </p:nvPr>
        </p:nvSpPr>
        <p:spPr bwMode="auto">
          <a:xfrm>
            <a:off x="539552" y="1556792"/>
            <a:ext cx="8280920" cy="45365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endParaRPr lang="de-AT" altLang="de-DE" sz="2400" dirty="0">
              <a:ea typeface="ＭＳ Ｐゴシック" pitchFamily="34" charset="-128"/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AT" altLang="de-DE" sz="2400" dirty="0">
                <a:ea typeface="ＭＳ Ｐゴシック" pitchFamily="34" charset="-128"/>
              </a:rPr>
              <a:t>Wohn- und Geschäftsgebäude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Instandhaltungsmaßnahmen	€ 2.063.283,38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Sanierung Wohnungen	€ 1.391.688,55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Mieteinnahmen	€ 3.374.978,18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Finanzierungen	€ 1.300.000,00	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Schuldendienst	€ 1.824.085,31</a:t>
            </a:r>
          </a:p>
          <a:p>
            <a:pPr lvl="1" eaLnBrk="1" hangingPunct="1">
              <a:buFont typeface="Courier New" panose="02070309020205020404" pitchFamily="49" charset="0"/>
              <a:buChar char="o"/>
              <a:tabLst>
                <a:tab pos="5648325" algn="l"/>
              </a:tabLst>
            </a:pPr>
            <a:r>
              <a:rPr lang="de-AT" altLang="de-DE" sz="1600" dirty="0">
                <a:ea typeface="ＭＳ Ｐゴシック" pitchFamily="34" charset="-128"/>
              </a:rPr>
              <a:t>Schuldenstand	€ 8.135.335,10	</a:t>
            </a:r>
          </a:p>
        </p:txBody>
      </p:sp>
      <p:sp>
        <p:nvSpPr>
          <p:cNvPr id="3077" name="Titel 1"/>
          <p:cNvSpPr>
            <a:spLocks noGrp="1"/>
          </p:cNvSpPr>
          <p:nvPr>
            <p:ph type="title"/>
          </p:nvPr>
        </p:nvSpPr>
        <p:spPr bwMode="auto">
          <a:xfrm>
            <a:off x="530589" y="414090"/>
            <a:ext cx="5327650" cy="49463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AT" altLang="de-DE" sz="2000" dirty="0">
                <a:ea typeface="ＭＳ Ｐゴシック" pitchFamily="34" charset="-128"/>
              </a:rPr>
              <a:t>VBGM Christian Habisohn</a:t>
            </a:r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323528" y="1196974"/>
            <a:ext cx="8496944" cy="6463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AT" altLang="de-DE" sz="3600" spc="100" dirty="0">
                <a:ea typeface="+mn-ea"/>
              </a:rPr>
              <a:t>Betriebe mit marktbestimmter Tätigkeit</a:t>
            </a:r>
          </a:p>
        </p:txBody>
      </p:sp>
    </p:spTree>
    <p:extLst>
      <p:ext uri="{BB962C8B-B14F-4D97-AF65-F5344CB8AC3E}">
        <p14:creationId xmlns:p14="http://schemas.microsoft.com/office/powerpoint/2010/main" val="656187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6" grpId="0"/>
    </p:bldLst>
  </p:timing>
</p:sld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1BEC4"/>
      </a:accent1>
      <a:accent2>
        <a:srgbClr val="333399"/>
      </a:accent2>
      <a:accent3>
        <a:srgbClr val="FF7C80"/>
      </a:accent3>
      <a:accent4>
        <a:srgbClr val="C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</Words>
  <Application>Microsoft Macintosh PowerPoint</Application>
  <PresentationFormat>Bildschirmpräsentation (4:3)</PresentationFormat>
  <Paragraphs>83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Symbol</vt:lpstr>
      <vt:lpstr>Wingdings</vt:lpstr>
      <vt:lpstr>Standarddesign</vt:lpstr>
      <vt:lpstr>PowerPoint-Präsentation</vt:lpstr>
      <vt:lpstr>Rechnungsabschluss 2022</vt:lpstr>
      <vt:lpstr>VBGM Christian Habisohn</vt:lpstr>
      <vt:lpstr>VBGM Christian Habisohn</vt:lpstr>
      <vt:lpstr>VBGM Christian Habisohn</vt:lpstr>
      <vt:lpstr>VBGM Christian Habisohn</vt:lpstr>
      <vt:lpstr>VBGM Christian Habisohn</vt:lpstr>
      <vt:lpstr>VBGM Christian Habisohn</vt:lpstr>
    </vt:vector>
  </TitlesOfParts>
  <Company>Stadtgemeinde Schwechat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mladdeja</dc:creator>
  <cp:lastModifiedBy>Dejan Mladenov</cp:lastModifiedBy>
  <cp:revision>512</cp:revision>
  <cp:lastPrinted>2018-03-20T15:56:21Z</cp:lastPrinted>
  <dcterms:created xsi:type="dcterms:W3CDTF">2010-01-11T14:01:07Z</dcterms:created>
  <dcterms:modified xsi:type="dcterms:W3CDTF">2023-04-24T13:25:33Z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-82896486</vt:i4>
  </property>
  <property fmtid="{D5CDD505-2E9C-101B-9397-08002B2CF9AE}" pid="4" name="_EmailSubject">
    <vt:lpwstr>RA 2022</vt:lpwstr>
  </property>
  <property fmtid="{D5CDD505-2E9C-101B-9397-08002B2CF9AE}" pid="5" name="_AuthorEmail">
    <vt:lpwstr>P.Kirchner@schwechat.gv.at</vt:lpwstr>
  </property>
  <property fmtid="{D5CDD505-2E9C-101B-9397-08002B2CF9AE}" pid="6" name="_AuthorEmailDisplayName">
    <vt:lpwstr>Kirchner, Peter</vt:lpwstr>
  </property>
  <property fmtid="{D5CDD505-2E9C-101B-9397-08002B2CF9AE}" pid="7" name="_PreviousAdHocReviewCycleID">
    <vt:i4>810795963</vt:i4>
  </property>
</Properties>
</file>